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1"/>
  </p:sldMasterIdLst>
  <p:sldIdLst>
    <p:sldId id="256" r:id="rId2"/>
    <p:sldId id="257" r:id="rId3"/>
    <p:sldId id="260" r:id="rId4"/>
    <p:sldId id="258" r:id="rId5"/>
    <p:sldId id="259" r:id="rId6"/>
    <p:sldId id="262" r:id="rId7"/>
    <p:sldId id="263" r:id="rId8"/>
    <p:sldId id="264" r:id="rId9"/>
    <p:sldId id="265" r:id="rId10"/>
    <p:sldId id="266" r:id="rId11"/>
  </p:sldIdLst>
  <p:sldSz cx="12192000" cy="6858000"/>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77E7A7-6DA8-4D66-9DA1-E49FACADEC9D}" type="datetimeFigureOut">
              <a:rPr lang="en-GB" smtClean="0"/>
              <a:t>12/05/2022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1642941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77E7A7-6DA8-4D66-9DA1-E49FACADEC9D}" type="datetimeFigureOut">
              <a:rPr lang="en-GB" smtClean="0"/>
              <a:t>12/05/2022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2523636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77E7A7-6DA8-4D66-9DA1-E49FACADEC9D}" type="datetimeFigureOut">
              <a:rPr lang="en-GB" smtClean="0"/>
              <a:t>12/05/2022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242263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77E7A7-6DA8-4D66-9DA1-E49FACADEC9D}" type="datetimeFigureOut">
              <a:rPr lang="en-GB" smtClean="0"/>
              <a:t>12/05/2022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286263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77E7A7-6DA8-4D66-9DA1-E49FACADEC9D}" type="datetimeFigureOut">
              <a:rPr lang="en-GB" smtClean="0"/>
              <a:t>12/05/2022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4054586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77E7A7-6DA8-4D66-9DA1-E49FACADEC9D}" type="datetimeFigureOut">
              <a:rPr lang="en-GB" smtClean="0"/>
              <a:t>12/05/2022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551327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77E7A7-6DA8-4D66-9DA1-E49FACADEC9D}" type="datetimeFigureOut">
              <a:rPr lang="en-GB" smtClean="0"/>
              <a:t>12/05/2022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2628149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77E7A7-6DA8-4D66-9DA1-E49FACADEC9D}" type="datetimeFigureOut">
              <a:rPr lang="en-GB" smtClean="0"/>
              <a:t>12/05/2022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1526944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4B276C-DED9-481A-9631-A12C5F139173}" type="slidenum">
              <a:rPr lang="en-GB" smtClean="0"/>
              <a:t>‹#›</a:t>
            </a:fld>
            <a:endParaRPr lang="en-GB"/>
          </a:p>
        </p:txBody>
      </p:sp>
      <p:sp>
        <p:nvSpPr>
          <p:cNvPr id="5" name="Date Placeholder 4"/>
          <p:cNvSpPr>
            <a:spLocks noGrp="1"/>
          </p:cNvSpPr>
          <p:nvPr>
            <p:ph type="dt" sz="half" idx="10"/>
          </p:nvPr>
        </p:nvSpPr>
        <p:spPr/>
        <p:txBody>
          <a:bodyPr/>
          <a:lstStyle/>
          <a:p>
            <a:fld id="{6477E7A7-6DA8-4D66-9DA1-E49FACADEC9D}" type="datetimeFigureOut">
              <a:rPr lang="en-GB" smtClean="0"/>
              <a:t>12/05/2022</a:t>
            </a:fld>
            <a:endParaRPr lang="en-GB"/>
          </a:p>
        </p:txBody>
      </p:sp>
    </p:spTree>
    <p:extLst>
      <p:ext uri="{BB962C8B-B14F-4D97-AF65-F5344CB8AC3E}">
        <p14:creationId xmlns:p14="http://schemas.microsoft.com/office/powerpoint/2010/main" val="952743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77E7A7-6DA8-4D66-9DA1-E49FACADEC9D}" type="datetimeFigureOut">
              <a:rPr lang="en-GB" smtClean="0"/>
              <a:t>12/05/2022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3072466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77E7A7-6DA8-4D66-9DA1-E49FACADEC9D}" type="datetimeFigureOut">
              <a:rPr lang="en-GB" smtClean="0"/>
              <a:t>12/05/2022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B276C-DED9-481A-9631-A12C5F13917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843679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77E7A7-6DA8-4D66-9DA1-E49FACADEC9D}" type="datetimeFigureOut">
              <a:rPr lang="en-GB" smtClean="0"/>
              <a:t>12/05/2022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6365444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77E7A7-6DA8-4D66-9DA1-E49FACADEC9D}" type="datetimeFigureOut">
              <a:rPr lang="en-GB" smtClean="0"/>
              <a:t>12/05/2022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B276C-DED9-481A-9631-A12C5F13917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602673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77E7A7-6DA8-4D66-9DA1-E49FACADEC9D}" type="datetimeFigureOut">
              <a:rPr lang="en-GB" smtClean="0"/>
              <a:t>12/05/2022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2552605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77E7A7-6DA8-4D66-9DA1-E49FACADEC9D}" type="datetimeFigureOut">
              <a:rPr lang="en-GB" smtClean="0"/>
              <a:t>12/05/2022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3172356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77E7A7-6DA8-4D66-9DA1-E49FACADEC9D}" type="datetimeFigureOut">
              <a:rPr lang="en-GB" smtClean="0"/>
              <a:t>12/05/2022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4B276C-DED9-481A-9631-A12C5F139173}" type="slidenum">
              <a:rPr lang="en-GB" smtClean="0"/>
              <a:t>‹#›</a:t>
            </a:fld>
            <a:endParaRPr lang="en-GB"/>
          </a:p>
        </p:txBody>
      </p:sp>
    </p:spTree>
    <p:extLst>
      <p:ext uri="{BB962C8B-B14F-4D97-AF65-F5344CB8AC3E}">
        <p14:creationId xmlns:p14="http://schemas.microsoft.com/office/powerpoint/2010/main" val="2629735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477E7A7-6DA8-4D66-9DA1-E49FACADEC9D}" type="datetimeFigureOut">
              <a:rPr lang="en-GB" smtClean="0"/>
              <a:t>12/05/2022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04B276C-DED9-481A-9631-A12C5F139173}" type="slidenum">
              <a:rPr lang="en-GB" smtClean="0"/>
              <a:t>‹#›</a:t>
            </a:fld>
            <a:endParaRPr lang="en-GB"/>
          </a:p>
        </p:txBody>
      </p:sp>
    </p:spTree>
    <p:extLst>
      <p:ext uri="{BB962C8B-B14F-4D97-AF65-F5344CB8AC3E}">
        <p14:creationId xmlns:p14="http://schemas.microsoft.com/office/powerpoint/2010/main" val="3178267749"/>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6380" y="3173530"/>
            <a:ext cx="10291156" cy="1646302"/>
          </a:xfrm>
        </p:spPr>
        <p:txBody>
          <a:bodyPr>
            <a:normAutofit fontScale="90000"/>
          </a:bodyPr>
          <a:lstStyle/>
          <a:p>
            <a:pPr algn="ctr"/>
            <a:r>
              <a:rPr lang="en-GB" dirty="0" smtClean="0">
                <a:ln w="0"/>
                <a:solidFill>
                  <a:schemeClr val="tx1"/>
                </a:solidFill>
                <a:effectLst>
                  <a:outerShdw blurRad="38100" dist="19050" dir="2700000" algn="tl" rotWithShape="0">
                    <a:schemeClr val="dk1">
                      <a:alpha val="40000"/>
                    </a:schemeClr>
                  </a:outerShdw>
                </a:effectLst>
              </a:rPr>
              <a:t>Water Mill Primary School</a:t>
            </a:r>
            <a:br>
              <a:rPr lang="en-GB" dirty="0" smtClean="0">
                <a:ln w="0"/>
                <a:solidFill>
                  <a:schemeClr val="tx1"/>
                </a:solidFill>
                <a:effectLst>
                  <a:outerShdw blurRad="38100" dist="19050" dir="2700000" algn="tl" rotWithShape="0">
                    <a:schemeClr val="dk1">
                      <a:alpha val="40000"/>
                    </a:schemeClr>
                  </a:outerShdw>
                </a:effectLst>
              </a:rPr>
            </a:br>
            <a:r>
              <a:rPr lang="en-GB" dirty="0" smtClean="0">
                <a:ln w="0"/>
                <a:solidFill>
                  <a:schemeClr val="tx1"/>
                </a:solidFill>
                <a:effectLst>
                  <a:outerShdw blurRad="38100" dist="19050" dir="2700000" algn="tl" rotWithShape="0">
                    <a:schemeClr val="dk1">
                      <a:alpha val="40000"/>
                    </a:schemeClr>
                  </a:outerShdw>
                </a:effectLst>
              </a:rPr>
              <a:t/>
            </a:r>
            <a:br>
              <a:rPr lang="en-GB" dirty="0" smtClean="0">
                <a:ln w="0"/>
                <a:solidFill>
                  <a:schemeClr val="tx1"/>
                </a:solidFill>
                <a:effectLst>
                  <a:outerShdw blurRad="38100" dist="19050" dir="2700000" algn="tl" rotWithShape="0">
                    <a:schemeClr val="dk1">
                      <a:alpha val="40000"/>
                    </a:schemeClr>
                  </a:outerShdw>
                </a:effectLst>
              </a:rPr>
            </a:br>
            <a:r>
              <a:rPr lang="en-GB" dirty="0" smtClean="0">
                <a:ln w="0"/>
                <a:solidFill>
                  <a:schemeClr val="tx1"/>
                </a:solidFill>
                <a:effectLst>
                  <a:outerShdw blurRad="38100" dist="19050" dir="2700000" algn="tl" rotWithShape="0">
                    <a:schemeClr val="dk1">
                      <a:alpha val="40000"/>
                    </a:schemeClr>
                  </a:outerShdw>
                </a:effectLst>
              </a:rPr>
              <a:t>Phonics &amp; Reading </a:t>
            </a:r>
            <a:br>
              <a:rPr lang="en-GB" dirty="0" smtClean="0">
                <a:ln w="0"/>
                <a:solidFill>
                  <a:schemeClr val="tx1"/>
                </a:solidFill>
                <a:effectLst>
                  <a:outerShdw blurRad="38100" dist="19050" dir="2700000" algn="tl" rotWithShape="0">
                    <a:schemeClr val="dk1">
                      <a:alpha val="40000"/>
                    </a:schemeClr>
                  </a:outerShdw>
                </a:effectLst>
              </a:rPr>
            </a:br>
            <a:r>
              <a:rPr lang="en-GB" dirty="0" smtClean="0">
                <a:ln w="0"/>
                <a:solidFill>
                  <a:schemeClr val="tx1"/>
                </a:solidFill>
                <a:effectLst>
                  <a:outerShdw blurRad="38100" dist="19050" dir="2700000" algn="tl" rotWithShape="0">
                    <a:schemeClr val="dk1">
                      <a:alpha val="40000"/>
                    </a:schemeClr>
                  </a:outerShdw>
                </a:effectLst>
              </a:rPr>
              <a:t>Parent Meeting</a:t>
            </a:r>
            <a:endParaRPr lang="en-GB" dirty="0">
              <a:ln w="0"/>
              <a:solidFill>
                <a:schemeClr val="tx1"/>
              </a:solidFill>
              <a:effectLst>
                <a:outerShdw blurRad="38100" dist="19050" dir="2700000" algn="tl" rotWithShape="0">
                  <a:schemeClr val="dk1">
                    <a:alpha val="40000"/>
                  </a:schemeClr>
                </a:outerShdw>
              </a:effectLst>
            </a:endParaRPr>
          </a:p>
        </p:txBody>
      </p:sp>
      <p:sp>
        <p:nvSpPr>
          <p:cNvPr id="3" name="Subtitle 2"/>
          <p:cNvSpPr>
            <a:spLocks noGrp="1"/>
          </p:cNvSpPr>
          <p:nvPr>
            <p:ph type="subTitle" idx="1"/>
          </p:nvPr>
        </p:nvSpPr>
        <p:spPr>
          <a:xfrm>
            <a:off x="1507067" y="4819832"/>
            <a:ext cx="7766936" cy="1096899"/>
          </a:xfrm>
        </p:spPr>
        <p:txBody>
          <a:bodyPr/>
          <a:lstStyle/>
          <a:p>
            <a:endParaRPr lang="en-GB" dirty="0" smtClean="0">
              <a:ln w="0"/>
              <a:solidFill>
                <a:schemeClr val="tx1"/>
              </a:solidFill>
              <a:effectLst>
                <a:outerShdw blurRad="38100" dist="19050" dir="2700000" algn="tl" rotWithShape="0">
                  <a:schemeClr val="dk1">
                    <a:alpha val="40000"/>
                  </a:schemeClr>
                </a:outerShdw>
              </a:effectLst>
            </a:endParaRPr>
          </a:p>
          <a:p>
            <a:r>
              <a:rPr lang="en-GB" dirty="0" smtClean="0">
                <a:ln w="0"/>
                <a:solidFill>
                  <a:schemeClr val="tx1"/>
                </a:solidFill>
                <a:effectLst>
                  <a:outerShdw blurRad="38100" dist="19050" dir="2700000" algn="tl" rotWithShape="0">
                    <a:schemeClr val="dk1">
                      <a:alpha val="40000"/>
                    </a:schemeClr>
                  </a:outerShdw>
                </a:effectLst>
              </a:rPr>
              <a:t>Tuesday 26</a:t>
            </a:r>
            <a:r>
              <a:rPr lang="en-GB" baseline="30000" dirty="0" smtClean="0">
                <a:ln w="0"/>
                <a:solidFill>
                  <a:schemeClr val="tx1"/>
                </a:solidFill>
                <a:effectLst>
                  <a:outerShdw blurRad="38100" dist="19050" dir="2700000" algn="tl" rotWithShape="0">
                    <a:schemeClr val="dk1">
                      <a:alpha val="40000"/>
                    </a:schemeClr>
                  </a:outerShdw>
                </a:effectLst>
              </a:rPr>
              <a:t>th</a:t>
            </a:r>
            <a:r>
              <a:rPr lang="en-GB" dirty="0" smtClean="0">
                <a:ln w="0"/>
                <a:solidFill>
                  <a:schemeClr val="tx1"/>
                </a:solidFill>
                <a:effectLst>
                  <a:outerShdw blurRad="38100" dist="19050" dir="2700000" algn="tl" rotWithShape="0">
                    <a:schemeClr val="dk1">
                      <a:alpha val="40000"/>
                    </a:schemeClr>
                  </a:outerShdw>
                </a:effectLst>
              </a:rPr>
              <a:t> March at 2.30pm and 5.00pm</a:t>
            </a:r>
            <a:endParaRPr lang="en-GB" dirty="0">
              <a:ln w="0"/>
              <a:solidFill>
                <a:schemeClr val="tx1"/>
              </a:solidFill>
              <a:effectLst>
                <a:outerShdw blurRad="38100" dist="19050" dir="2700000" algn="tl" rotWithShape="0">
                  <a:schemeClr val="dk1">
                    <a:alpha val="40000"/>
                  </a:schemeClr>
                </a:outerShdw>
              </a:effectLst>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884" y="207819"/>
            <a:ext cx="1385777" cy="1421476"/>
          </a:xfrm>
          <a:prstGeom prst="rect">
            <a:avLst/>
          </a:prstGeom>
        </p:spPr>
      </p:pic>
    </p:spTree>
    <p:extLst>
      <p:ext uri="{BB962C8B-B14F-4D97-AF65-F5344CB8AC3E}">
        <p14:creationId xmlns:p14="http://schemas.microsoft.com/office/powerpoint/2010/main" val="21637431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640" y="976643"/>
            <a:ext cx="9231437" cy="1320800"/>
          </a:xfrm>
        </p:spPr>
        <p:txBody>
          <a:bodyPr/>
          <a:lstStyle/>
          <a:p>
            <a:pPr algn="ctr"/>
            <a:r>
              <a:rPr lang="en-GB" dirty="0" smtClean="0">
                <a:solidFill>
                  <a:schemeClr val="accent2">
                    <a:lumMod val="50000"/>
                  </a:schemeClr>
                </a:solidFill>
              </a:rPr>
              <a:t>Little </a:t>
            </a:r>
            <a:r>
              <a:rPr lang="en-GB" dirty="0" err="1" smtClean="0">
                <a:solidFill>
                  <a:schemeClr val="accent2">
                    <a:lumMod val="50000"/>
                  </a:schemeClr>
                </a:solidFill>
              </a:rPr>
              <a:t>Wandle</a:t>
            </a:r>
            <a:r>
              <a:rPr lang="en-GB" dirty="0" smtClean="0">
                <a:solidFill>
                  <a:schemeClr val="accent2">
                    <a:lumMod val="50000"/>
                  </a:schemeClr>
                </a:solidFill>
              </a:rPr>
              <a:t> Letters and Sounds Revised</a:t>
            </a:r>
            <a:br>
              <a:rPr lang="en-GB" dirty="0" smtClean="0">
                <a:solidFill>
                  <a:schemeClr val="accent2">
                    <a:lumMod val="50000"/>
                  </a:schemeClr>
                </a:solidFill>
              </a:rPr>
            </a:br>
            <a:r>
              <a:rPr lang="en-GB" dirty="0" smtClean="0">
                <a:solidFill>
                  <a:schemeClr val="accent2">
                    <a:lumMod val="50000"/>
                  </a:schemeClr>
                </a:solidFill>
              </a:rPr>
              <a:t>Phonics</a:t>
            </a:r>
            <a:endParaRPr lang="en-GB" dirty="0">
              <a:solidFill>
                <a:schemeClr val="accent2">
                  <a:lumMod val="50000"/>
                </a:schemeClr>
              </a:solidFill>
            </a:endParaRPr>
          </a:p>
        </p:txBody>
      </p:sp>
      <p:sp>
        <p:nvSpPr>
          <p:cNvPr id="3" name="Content Placeholder 2"/>
          <p:cNvSpPr>
            <a:spLocks noGrp="1"/>
          </p:cNvSpPr>
          <p:nvPr>
            <p:ph idx="1"/>
          </p:nvPr>
        </p:nvSpPr>
        <p:spPr>
          <a:xfrm>
            <a:off x="802025" y="2444505"/>
            <a:ext cx="8596668" cy="3880773"/>
          </a:xfrm>
        </p:spPr>
        <p:txBody>
          <a:bodyPr/>
          <a:lstStyle/>
          <a:p>
            <a:r>
              <a:rPr lang="en-GB" sz="2400" dirty="0" smtClean="0"/>
              <a:t>A systematic, synthetic phonics programme developed by schools, for schools.</a:t>
            </a:r>
          </a:p>
          <a:p>
            <a:r>
              <a:rPr lang="en-GB" sz="2400" dirty="0" smtClean="0"/>
              <a:t>Based on the original Letters and Sounds programme, but extensively revised to provide a complete teaching programme meeting all the expectations of the National Curriculum, the Ofsted Deep Dive for Reading and preparing your children to go beyond the expectations of the Phonics Screening Check.</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43" y="145371"/>
            <a:ext cx="810395" cy="831272"/>
          </a:xfrm>
          <a:prstGeom prst="rect">
            <a:avLst/>
          </a:prstGeom>
        </p:spPr>
      </p:pic>
    </p:spTree>
    <p:extLst>
      <p:ext uri="{BB962C8B-B14F-4D97-AF65-F5344CB8AC3E}">
        <p14:creationId xmlns:p14="http://schemas.microsoft.com/office/powerpoint/2010/main" val="1695011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967048"/>
            <a:ext cx="8824113" cy="1320800"/>
          </a:xfrm>
        </p:spPr>
        <p:txBody>
          <a:bodyPr>
            <a:noAutofit/>
          </a:bodyPr>
          <a:lstStyle/>
          <a:p>
            <a:pPr algn="ctr"/>
            <a:r>
              <a:rPr lang="en-GB" dirty="0">
                <a:solidFill>
                  <a:schemeClr val="accent2">
                    <a:lumMod val="50000"/>
                  </a:schemeClr>
                </a:solidFill>
              </a:rPr>
              <a:t>Little </a:t>
            </a:r>
            <a:r>
              <a:rPr lang="en-GB" dirty="0" err="1">
                <a:solidFill>
                  <a:schemeClr val="accent2">
                    <a:lumMod val="50000"/>
                  </a:schemeClr>
                </a:solidFill>
              </a:rPr>
              <a:t>Wandle</a:t>
            </a:r>
            <a:r>
              <a:rPr lang="en-GB" dirty="0">
                <a:solidFill>
                  <a:schemeClr val="accent2">
                    <a:lumMod val="50000"/>
                  </a:schemeClr>
                </a:solidFill>
              </a:rPr>
              <a:t> Letters and Sounds Revised</a:t>
            </a:r>
            <a:br>
              <a:rPr lang="en-GB" dirty="0">
                <a:solidFill>
                  <a:schemeClr val="accent2">
                    <a:lumMod val="50000"/>
                  </a:schemeClr>
                </a:solidFill>
              </a:rPr>
            </a:br>
            <a:r>
              <a:rPr lang="en-GB" dirty="0">
                <a:solidFill>
                  <a:schemeClr val="accent2">
                    <a:lumMod val="50000"/>
                  </a:schemeClr>
                </a:solidFill>
              </a:rPr>
              <a:t>Phonics</a:t>
            </a:r>
            <a:endParaRPr lang="en-GB" dirty="0"/>
          </a:p>
        </p:txBody>
      </p:sp>
      <p:sp>
        <p:nvSpPr>
          <p:cNvPr id="3" name="Content Placeholder 2"/>
          <p:cNvSpPr>
            <a:spLocks noGrp="1"/>
          </p:cNvSpPr>
          <p:nvPr>
            <p:ph idx="1"/>
          </p:nvPr>
        </p:nvSpPr>
        <p:spPr>
          <a:xfrm>
            <a:off x="677334" y="2361380"/>
            <a:ext cx="8596668" cy="3880773"/>
          </a:xfrm>
        </p:spPr>
        <p:txBody>
          <a:bodyPr>
            <a:normAutofit/>
          </a:bodyPr>
          <a:lstStyle/>
          <a:p>
            <a:r>
              <a:rPr lang="en-GB" sz="2400" dirty="0" smtClean="0"/>
              <a:t>All staff have undergone intense training.</a:t>
            </a:r>
          </a:p>
          <a:p>
            <a:r>
              <a:rPr lang="en-GB" sz="2400" dirty="0" smtClean="0"/>
              <a:t>All children </a:t>
            </a:r>
            <a:r>
              <a:rPr lang="en-GB" sz="2400" dirty="0"/>
              <a:t>have completed a placement assessment with their class teacher to check their current understanding and to help us to ensure we cover any missed content</a:t>
            </a:r>
            <a:r>
              <a:rPr lang="en-GB" sz="2400" dirty="0" smtClean="0"/>
              <a:t>.</a:t>
            </a:r>
          </a:p>
          <a:p>
            <a:r>
              <a:rPr lang="en-GB" sz="2400" dirty="0"/>
              <a:t>Reception, Year 1 and Year 2 have been grouped across the Key Stage, with 6 phonics groups running at the same time, all focussing on the skills the children need to develop.</a:t>
            </a:r>
          </a:p>
          <a:p>
            <a:endParaRPr lang="en-GB" sz="2400" dirty="0"/>
          </a:p>
          <a:p>
            <a:endParaRPr lang="en-GB" sz="2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7632" y="62244"/>
            <a:ext cx="810395" cy="831272"/>
          </a:xfrm>
          <a:prstGeom prst="rect">
            <a:avLst/>
          </a:prstGeom>
        </p:spPr>
      </p:pic>
    </p:spTree>
    <p:extLst>
      <p:ext uri="{BB962C8B-B14F-4D97-AF65-F5344CB8AC3E}">
        <p14:creationId xmlns:p14="http://schemas.microsoft.com/office/powerpoint/2010/main" val="3914008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457" y="659476"/>
            <a:ext cx="8882302" cy="1320800"/>
          </a:xfrm>
        </p:spPr>
        <p:txBody>
          <a:bodyPr/>
          <a:lstStyle/>
          <a:p>
            <a:pPr algn="ctr"/>
            <a:r>
              <a:rPr lang="en-GB" dirty="0">
                <a:solidFill>
                  <a:schemeClr val="accent2">
                    <a:lumMod val="50000"/>
                  </a:schemeClr>
                </a:solidFill>
              </a:rPr>
              <a:t>Little </a:t>
            </a:r>
            <a:r>
              <a:rPr lang="en-GB" dirty="0" err="1">
                <a:solidFill>
                  <a:schemeClr val="accent2">
                    <a:lumMod val="50000"/>
                  </a:schemeClr>
                </a:solidFill>
              </a:rPr>
              <a:t>Wandle</a:t>
            </a:r>
            <a:r>
              <a:rPr lang="en-GB" dirty="0">
                <a:solidFill>
                  <a:schemeClr val="accent2">
                    <a:lumMod val="50000"/>
                  </a:schemeClr>
                </a:solidFill>
              </a:rPr>
              <a:t> Letters and Sounds </a:t>
            </a:r>
            <a:r>
              <a:rPr lang="en-GB" dirty="0" smtClean="0">
                <a:solidFill>
                  <a:schemeClr val="accent2">
                    <a:lumMod val="50000"/>
                  </a:schemeClr>
                </a:solidFill>
              </a:rPr>
              <a:t>Revised</a:t>
            </a:r>
            <a:br>
              <a:rPr lang="en-GB" dirty="0" smtClean="0">
                <a:solidFill>
                  <a:schemeClr val="accent2">
                    <a:lumMod val="50000"/>
                  </a:schemeClr>
                </a:solidFill>
              </a:rPr>
            </a:br>
            <a:r>
              <a:rPr lang="en-GB" dirty="0" smtClean="0">
                <a:solidFill>
                  <a:schemeClr val="accent2">
                    <a:lumMod val="50000"/>
                  </a:schemeClr>
                </a:solidFill>
              </a:rPr>
              <a:t>Phonics</a:t>
            </a:r>
            <a:endParaRPr lang="en-GB" dirty="0"/>
          </a:p>
        </p:txBody>
      </p:sp>
      <p:sp>
        <p:nvSpPr>
          <p:cNvPr id="3" name="Content Placeholder 2"/>
          <p:cNvSpPr>
            <a:spLocks noGrp="1"/>
          </p:cNvSpPr>
          <p:nvPr>
            <p:ph idx="1"/>
          </p:nvPr>
        </p:nvSpPr>
        <p:spPr>
          <a:xfrm>
            <a:off x="552645" y="1980276"/>
            <a:ext cx="8882302" cy="4281775"/>
          </a:xfrm>
        </p:spPr>
        <p:txBody>
          <a:bodyPr>
            <a:normAutofit/>
          </a:bodyPr>
          <a:lstStyle/>
          <a:p>
            <a:r>
              <a:rPr lang="en-GB" sz="2400" dirty="0" smtClean="0"/>
              <a:t>Assessments </a:t>
            </a:r>
            <a:r>
              <a:rPr lang="en-GB" sz="2400" dirty="0" smtClean="0"/>
              <a:t>will be carried out at the end of each half term, making sure we are able to address any missing gaps, but also so we can ensure the children are making consistent progress.</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18" y="70556"/>
            <a:ext cx="810395" cy="831272"/>
          </a:xfrm>
          <a:prstGeom prst="rect">
            <a:avLst/>
          </a:prstGeom>
        </p:spPr>
      </p:pic>
    </p:spTree>
    <p:extLst>
      <p:ext uri="{BB962C8B-B14F-4D97-AF65-F5344CB8AC3E}">
        <p14:creationId xmlns:p14="http://schemas.microsoft.com/office/powerpoint/2010/main" val="2063046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839789"/>
            <a:ext cx="8724361" cy="1320800"/>
          </a:xfrm>
        </p:spPr>
        <p:txBody>
          <a:bodyPr>
            <a:noAutofit/>
          </a:bodyPr>
          <a:lstStyle/>
          <a:p>
            <a:pPr algn="ctr"/>
            <a:r>
              <a:rPr lang="en-GB" dirty="0">
                <a:solidFill>
                  <a:schemeClr val="accent2">
                    <a:lumMod val="50000"/>
                  </a:schemeClr>
                </a:solidFill>
              </a:rPr>
              <a:t>Little </a:t>
            </a:r>
            <a:r>
              <a:rPr lang="en-GB" dirty="0" err="1">
                <a:solidFill>
                  <a:schemeClr val="accent2">
                    <a:lumMod val="50000"/>
                  </a:schemeClr>
                </a:solidFill>
              </a:rPr>
              <a:t>Wandle</a:t>
            </a:r>
            <a:r>
              <a:rPr lang="en-GB" dirty="0">
                <a:solidFill>
                  <a:schemeClr val="accent2">
                    <a:lumMod val="50000"/>
                  </a:schemeClr>
                </a:solidFill>
              </a:rPr>
              <a:t> Letters and Sounds Revised</a:t>
            </a:r>
            <a:br>
              <a:rPr lang="en-GB" dirty="0">
                <a:solidFill>
                  <a:schemeClr val="accent2">
                    <a:lumMod val="50000"/>
                  </a:schemeClr>
                </a:solidFill>
              </a:rPr>
            </a:br>
            <a:r>
              <a:rPr lang="en-GB" dirty="0" smtClean="0">
                <a:solidFill>
                  <a:schemeClr val="accent2">
                    <a:lumMod val="50000"/>
                  </a:schemeClr>
                </a:solidFill>
              </a:rPr>
              <a:t>Reading</a:t>
            </a:r>
            <a:endParaRPr lang="en-GB" dirty="0"/>
          </a:p>
        </p:txBody>
      </p:sp>
      <p:sp>
        <p:nvSpPr>
          <p:cNvPr id="3" name="Content Placeholder 2"/>
          <p:cNvSpPr>
            <a:spLocks noGrp="1"/>
          </p:cNvSpPr>
          <p:nvPr>
            <p:ph idx="1"/>
          </p:nvPr>
        </p:nvSpPr>
        <p:spPr>
          <a:xfrm>
            <a:off x="741180" y="2476473"/>
            <a:ext cx="8596668" cy="3774698"/>
          </a:xfrm>
        </p:spPr>
        <p:txBody>
          <a:bodyPr>
            <a:normAutofit/>
          </a:bodyPr>
          <a:lstStyle/>
          <a:p>
            <a:pPr marL="0" indent="0">
              <a:buNone/>
            </a:pPr>
            <a:r>
              <a:rPr lang="en-GB" sz="2400" dirty="0" smtClean="0"/>
              <a:t>Timetable </a:t>
            </a:r>
            <a:r>
              <a:rPr lang="en-GB" sz="2400" dirty="0" smtClean="0"/>
              <a:t>includes: </a:t>
            </a:r>
          </a:p>
          <a:p>
            <a:r>
              <a:rPr lang="en-GB" sz="2400" dirty="0" smtClean="0"/>
              <a:t>Monday – Whole Class Read</a:t>
            </a:r>
          </a:p>
          <a:p>
            <a:r>
              <a:rPr lang="en-GB" sz="2400" dirty="0" smtClean="0"/>
              <a:t>Tuesday – Decoding</a:t>
            </a:r>
          </a:p>
          <a:p>
            <a:r>
              <a:rPr lang="en-GB" sz="2400" dirty="0" smtClean="0"/>
              <a:t>Wednesday – Prosody</a:t>
            </a:r>
          </a:p>
          <a:p>
            <a:r>
              <a:rPr lang="en-GB" sz="2400" dirty="0" smtClean="0"/>
              <a:t>Thursday – Comprehension</a:t>
            </a:r>
          </a:p>
          <a:p>
            <a:r>
              <a:rPr lang="en-GB" sz="2400" dirty="0" smtClean="0"/>
              <a:t>Friday – Reading activities related to </a:t>
            </a:r>
            <a:r>
              <a:rPr lang="en-GB" sz="2400" dirty="0" smtClean="0"/>
              <a:t>Phonics</a:t>
            </a:r>
            <a:endParaRPr lang="en-GB" sz="2400" dirty="0" smtClean="0"/>
          </a:p>
          <a:p>
            <a:endParaRPr lang="en-GB" sz="2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18" y="70556"/>
            <a:ext cx="810395" cy="831272"/>
          </a:xfrm>
          <a:prstGeom prst="rect">
            <a:avLst/>
          </a:prstGeom>
        </p:spPr>
      </p:pic>
    </p:spTree>
    <p:extLst>
      <p:ext uri="{BB962C8B-B14F-4D97-AF65-F5344CB8AC3E}">
        <p14:creationId xmlns:p14="http://schemas.microsoft.com/office/powerpoint/2010/main" val="2694060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213" y="568163"/>
            <a:ext cx="8724361" cy="1320800"/>
          </a:xfrm>
        </p:spPr>
        <p:txBody>
          <a:bodyPr>
            <a:noAutofit/>
          </a:bodyPr>
          <a:lstStyle/>
          <a:p>
            <a:pPr algn="ctr"/>
            <a:r>
              <a:rPr lang="en-GB" dirty="0">
                <a:solidFill>
                  <a:schemeClr val="accent2">
                    <a:lumMod val="50000"/>
                  </a:schemeClr>
                </a:solidFill>
              </a:rPr>
              <a:t>Little </a:t>
            </a:r>
            <a:r>
              <a:rPr lang="en-GB" dirty="0" err="1">
                <a:solidFill>
                  <a:schemeClr val="accent2">
                    <a:lumMod val="50000"/>
                  </a:schemeClr>
                </a:solidFill>
              </a:rPr>
              <a:t>Wandle</a:t>
            </a:r>
            <a:r>
              <a:rPr lang="en-GB" dirty="0">
                <a:solidFill>
                  <a:schemeClr val="accent2">
                    <a:lumMod val="50000"/>
                  </a:schemeClr>
                </a:solidFill>
              </a:rPr>
              <a:t> Letters and Sounds Revised</a:t>
            </a:r>
            <a:br>
              <a:rPr lang="en-GB" dirty="0">
                <a:solidFill>
                  <a:schemeClr val="accent2">
                    <a:lumMod val="50000"/>
                  </a:schemeClr>
                </a:solidFill>
              </a:rPr>
            </a:br>
            <a:r>
              <a:rPr lang="en-GB" dirty="0" smtClean="0">
                <a:solidFill>
                  <a:schemeClr val="accent2">
                    <a:lumMod val="50000"/>
                  </a:schemeClr>
                </a:solidFill>
              </a:rPr>
              <a:t>Reading</a:t>
            </a:r>
            <a:endParaRPr lang="en-GB" dirty="0"/>
          </a:p>
        </p:txBody>
      </p:sp>
      <p:sp>
        <p:nvSpPr>
          <p:cNvPr id="3" name="Content Placeholder 2"/>
          <p:cNvSpPr>
            <a:spLocks noGrp="1"/>
          </p:cNvSpPr>
          <p:nvPr>
            <p:ph idx="1"/>
          </p:nvPr>
        </p:nvSpPr>
        <p:spPr>
          <a:xfrm>
            <a:off x="677334" y="2019273"/>
            <a:ext cx="8596668" cy="3508691"/>
          </a:xfrm>
        </p:spPr>
        <p:txBody>
          <a:bodyPr>
            <a:normAutofit/>
          </a:bodyPr>
          <a:lstStyle/>
          <a:p>
            <a:r>
              <a:rPr lang="en-GB" sz="2400" dirty="0" smtClean="0"/>
              <a:t>On a Thursday, the book the children have been reading will be available on the Collins Website</a:t>
            </a:r>
            <a:r>
              <a:rPr lang="en-GB" sz="2400" dirty="0" smtClean="0"/>
              <a:t>.  The children will have their own username and password to access this.</a:t>
            </a:r>
            <a:endParaRPr lang="en-GB" sz="2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18" y="70556"/>
            <a:ext cx="810395" cy="831272"/>
          </a:xfrm>
          <a:prstGeom prst="rect">
            <a:avLst/>
          </a:prstGeom>
        </p:spPr>
      </p:pic>
      <p:pic>
        <p:nvPicPr>
          <p:cNvPr id="6" name="Picture 5"/>
          <p:cNvPicPr/>
          <p:nvPr/>
        </p:nvPicPr>
        <p:blipFill rotWithShape="1">
          <a:blip r:embed="rId3"/>
          <a:srcRect l="28598" t="16326" r="29412" b="5235"/>
          <a:stretch/>
        </p:blipFill>
        <p:spPr bwMode="auto">
          <a:xfrm>
            <a:off x="3846796" y="3568111"/>
            <a:ext cx="2906701" cy="27673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03909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213" y="568163"/>
            <a:ext cx="8724361" cy="1320800"/>
          </a:xfrm>
        </p:spPr>
        <p:txBody>
          <a:bodyPr>
            <a:noAutofit/>
          </a:bodyPr>
          <a:lstStyle/>
          <a:p>
            <a:pPr algn="ctr"/>
            <a:r>
              <a:rPr lang="en-GB" dirty="0">
                <a:solidFill>
                  <a:schemeClr val="accent2">
                    <a:lumMod val="50000"/>
                  </a:schemeClr>
                </a:solidFill>
              </a:rPr>
              <a:t>Little </a:t>
            </a:r>
            <a:r>
              <a:rPr lang="en-GB" dirty="0" err="1">
                <a:solidFill>
                  <a:schemeClr val="accent2">
                    <a:lumMod val="50000"/>
                  </a:schemeClr>
                </a:solidFill>
              </a:rPr>
              <a:t>Wandle</a:t>
            </a:r>
            <a:r>
              <a:rPr lang="en-GB" dirty="0">
                <a:solidFill>
                  <a:schemeClr val="accent2">
                    <a:lumMod val="50000"/>
                  </a:schemeClr>
                </a:solidFill>
              </a:rPr>
              <a:t> Letters and Sounds Revised</a:t>
            </a:r>
            <a:br>
              <a:rPr lang="en-GB" dirty="0">
                <a:solidFill>
                  <a:schemeClr val="accent2">
                    <a:lumMod val="50000"/>
                  </a:schemeClr>
                </a:solidFill>
              </a:rPr>
            </a:br>
            <a:r>
              <a:rPr lang="en-GB" dirty="0" smtClean="0">
                <a:solidFill>
                  <a:schemeClr val="accent2">
                    <a:lumMod val="50000"/>
                  </a:schemeClr>
                </a:solidFill>
              </a:rPr>
              <a:t>Reading</a:t>
            </a:r>
            <a:endParaRPr lang="en-GB" dirty="0"/>
          </a:p>
        </p:txBody>
      </p:sp>
      <p:sp>
        <p:nvSpPr>
          <p:cNvPr id="3" name="Content Placeholder 2"/>
          <p:cNvSpPr>
            <a:spLocks noGrp="1"/>
          </p:cNvSpPr>
          <p:nvPr>
            <p:ph idx="1"/>
          </p:nvPr>
        </p:nvSpPr>
        <p:spPr>
          <a:xfrm>
            <a:off x="677334" y="2019273"/>
            <a:ext cx="8596668" cy="3508691"/>
          </a:xfrm>
        </p:spPr>
        <p:txBody>
          <a:bodyPr>
            <a:normAutofit/>
          </a:bodyPr>
          <a:lstStyle/>
          <a:p>
            <a:r>
              <a:rPr lang="en-GB" sz="2400" dirty="0" smtClean="0"/>
              <a:t>The books online are for the children to read to you.  They have read these books 3 times and they should be 90% fluent when reading.  </a:t>
            </a:r>
          </a:p>
          <a:p>
            <a:r>
              <a:rPr lang="en-GB" sz="2400" dirty="0" smtClean="0"/>
              <a:t>If you have any concerns over your child’s reading ability, please speak to your child’s class </a:t>
            </a:r>
            <a:r>
              <a:rPr lang="en-GB" sz="2400" dirty="0" smtClean="0"/>
              <a:t>teacher.</a:t>
            </a:r>
            <a:endParaRPr lang="en-GB" sz="2400" dirty="0" smtClean="0"/>
          </a:p>
          <a:p>
            <a:endParaRPr lang="en-GB" sz="2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18" y="70556"/>
            <a:ext cx="810395" cy="831272"/>
          </a:xfrm>
          <a:prstGeom prst="rect">
            <a:avLst/>
          </a:prstGeom>
        </p:spPr>
      </p:pic>
    </p:spTree>
    <p:extLst>
      <p:ext uri="{BB962C8B-B14F-4D97-AF65-F5344CB8AC3E}">
        <p14:creationId xmlns:p14="http://schemas.microsoft.com/office/powerpoint/2010/main" val="260952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213" y="568163"/>
            <a:ext cx="8724361" cy="1320800"/>
          </a:xfrm>
        </p:spPr>
        <p:txBody>
          <a:bodyPr>
            <a:noAutofit/>
          </a:bodyPr>
          <a:lstStyle/>
          <a:p>
            <a:pPr algn="ctr"/>
            <a:r>
              <a:rPr lang="en-GB" dirty="0">
                <a:solidFill>
                  <a:schemeClr val="accent2">
                    <a:lumMod val="50000"/>
                  </a:schemeClr>
                </a:solidFill>
              </a:rPr>
              <a:t>Little </a:t>
            </a:r>
            <a:r>
              <a:rPr lang="en-GB" dirty="0" err="1">
                <a:solidFill>
                  <a:schemeClr val="accent2">
                    <a:lumMod val="50000"/>
                  </a:schemeClr>
                </a:solidFill>
              </a:rPr>
              <a:t>Wandle</a:t>
            </a:r>
            <a:r>
              <a:rPr lang="en-GB" dirty="0">
                <a:solidFill>
                  <a:schemeClr val="accent2">
                    <a:lumMod val="50000"/>
                  </a:schemeClr>
                </a:solidFill>
              </a:rPr>
              <a:t> Letters and Sounds Revised</a:t>
            </a:r>
            <a:br>
              <a:rPr lang="en-GB" dirty="0">
                <a:solidFill>
                  <a:schemeClr val="accent2">
                    <a:lumMod val="50000"/>
                  </a:schemeClr>
                </a:solidFill>
              </a:rPr>
            </a:br>
            <a:r>
              <a:rPr lang="en-GB" dirty="0" smtClean="0">
                <a:solidFill>
                  <a:schemeClr val="accent2">
                    <a:lumMod val="50000"/>
                  </a:schemeClr>
                </a:solidFill>
              </a:rPr>
              <a:t>Reading</a:t>
            </a:r>
            <a:endParaRPr lang="en-GB" dirty="0"/>
          </a:p>
        </p:txBody>
      </p:sp>
      <p:sp>
        <p:nvSpPr>
          <p:cNvPr id="3" name="Content Placeholder 2"/>
          <p:cNvSpPr>
            <a:spLocks noGrp="1"/>
          </p:cNvSpPr>
          <p:nvPr>
            <p:ph idx="1"/>
          </p:nvPr>
        </p:nvSpPr>
        <p:spPr>
          <a:xfrm>
            <a:off x="677334" y="2019273"/>
            <a:ext cx="8596668" cy="3508691"/>
          </a:xfrm>
        </p:spPr>
        <p:txBody>
          <a:bodyPr>
            <a:normAutofit/>
          </a:bodyPr>
          <a:lstStyle/>
          <a:p>
            <a:pPr marL="0" indent="0">
              <a:buNone/>
            </a:pPr>
            <a:r>
              <a:rPr lang="en-GB" sz="2400" u="sng" dirty="0" smtClean="0"/>
              <a:t>Library Books</a:t>
            </a:r>
          </a:p>
          <a:p>
            <a:r>
              <a:rPr lang="en-GB" sz="2400" dirty="0" smtClean="0"/>
              <a:t>The children </a:t>
            </a:r>
            <a:r>
              <a:rPr lang="en-GB" sz="2400" dirty="0" smtClean="0"/>
              <a:t>will also bring </a:t>
            </a:r>
            <a:r>
              <a:rPr lang="en-GB" sz="2400" dirty="0" smtClean="0"/>
              <a:t>home a library book, either from their class library or the school library.  </a:t>
            </a:r>
          </a:p>
          <a:p>
            <a:r>
              <a:rPr lang="en-GB" sz="2400" dirty="0" smtClean="0"/>
              <a:t>These books are not to be used to teach reading.  </a:t>
            </a:r>
          </a:p>
          <a:p>
            <a:r>
              <a:rPr lang="en-GB" sz="2400" dirty="0" smtClean="0"/>
              <a:t>These books are to be used to develop enjoyment for reading.  </a:t>
            </a:r>
          </a:p>
          <a:p>
            <a:r>
              <a:rPr lang="en-GB" sz="2400" dirty="0" smtClean="0"/>
              <a:t>These books are for an adult to read to their child.</a:t>
            </a:r>
            <a:endParaRPr lang="en-GB" sz="2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18" y="70556"/>
            <a:ext cx="810395" cy="831272"/>
          </a:xfrm>
          <a:prstGeom prst="rect">
            <a:avLst/>
          </a:prstGeom>
        </p:spPr>
      </p:pic>
    </p:spTree>
    <p:extLst>
      <p:ext uri="{BB962C8B-B14F-4D97-AF65-F5344CB8AC3E}">
        <p14:creationId xmlns:p14="http://schemas.microsoft.com/office/powerpoint/2010/main" val="132577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213" y="568163"/>
            <a:ext cx="8724361" cy="1320800"/>
          </a:xfrm>
        </p:spPr>
        <p:txBody>
          <a:bodyPr>
            <a:noAutofit/>
          </a:bodyPr>
          <a:lstStyle/>
          <a:p>
            <a:pPr algn="ctr"/>
            <a:r>
              <a:rPr lang="en-GB" dirty="0">
                <a:solidFill>
                  <a:schemeClr val="accent2">
                    <a:lumMod val="50000"/>
                  </a:schemeClr>
                </a:solidFill>
              </a:rPr>
              <a:t>Little </a:t>
            </a:r>
            <a:r>
              <a:rPr lang="en-GB" dirty="0" err="1">
                <a:solidFill>
                  <a:schemeClr val="accent2">
                    <a:lumMod val="50000"/>
                  </a:schemeClr>
                </a:solidFill>
              </a:rPr>
              <a:t>Wandle</a:t>
            </a:r>
            <a:r>
              <a:rPr lang="en-GB" dirty="0">
                <a:solidFill>
                  <a:schemeClr val="accent2">
                    <a:lumMod val="50000"/>
                  </a:schemeClr>
                </a:solidFill>
              </a:rPr>
              <a:t> Letters and Sounds Revised</a:t>
            </a:r>
            <a:br>
              <a:rPr lang="en-GB" dirty="0">
                <a:solidFill>
                  <a:schemeClr val="accent2">
                    <a:lumMod val="50000"/>
                  </a:schemeClr>
                </a:solidFill>
              </a:rPr>
            </a:br>
            <a:r>
              <a:rPr lang="en-GB" dirty="0" smtClean="0">
                <a:solidFill>
                  <a:schemeClr val="accent2">
                    <a:lumMod val="50000"/>
                  </a:schemeClr>
                </a:solidFill>
              </a:rPr>
              <a:t>Phonics &amp; Reading</a:t>
            </a:r>
            <a:endParaRPr lang="en-GB" dirty="0"/>
          </a:p>
        </p:txBody>
      </p:sp>
      <p:sp>
        <p:nvSpPr>
          <p:cNvPr id="3" name="Content Placeholder 2"/>
          <p:cNvSpPr>
            <a:spLocks noGrp="1"/>
          </p:cNvSpPr>
          <p:nvPr>
            <p:ph idx="1"/>
          </p:nvPr>
        </p:nvSpPr>
        <p:spPr>
          <a:xfrm>
            <a:off x="677334" y="2019273"/>
            <a:ext cx="8596668" cy="3508691"/>
          </a:xfrm>
        </p:spPr>
        <p:txBody>
          <a:bodyPr>
            <a:normAutofit/>
          </a:bodyPr>
          <a:lstStyle/>
          <a:p>
            <a:pPr marL="0" indent="0">
              <a:buNone/>
            </a:pPr>
            <a:r>
              <a:rPr lang="en-GB" sz="2400" u="sng" dirty="0" smtClean="0"/>
              <a:t>Catch Up</a:t>
            </a:r>
          </a:p>
          <a:p>
            <a:r>
              <a:rPr lang="en-GB" sz="2400" dirty="0" smtClean="0"/>
              <a:t>If at any point, we feel that a child needs extra support because they are falling behind or because they haven’t understood the new learning for a particular day, we will ensure they participate in catch up.</a:t>
            </a:r>
          </a:p>
          <a:p>
            <a:r>
              <a:rPr lang="en-GB" sz="2400" dirty="0" smtClean="0"/>
              <a:t>1:1, small group interventions daily – 5 minutes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18" y="70556"/>
            <a:ext cx="810395" cy="831272"/>
          </a:xfrm>
          <a:prstGeom prst="rect">
            <a:avLst/>
          </a:prstGeom>
        </p:spPr>
      </p:pic>
    </p:spTree>
    <p:extLst>
      <p:ext uri="{BB962C8B-B14F-4D97-AF65-F5344CB8AC3E}">
        <p14:creationId xmlns:p14="http://schemas.microsoft.com/office/powerpoint/2010/main" val="3598462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213" y="568163"/>
            <a:ext cx="8724361" cy="1320800"/>
          </a:xfrm>
        </p:spPr>
        <p:txBody>
          <a:bodyPr>
            <a:noAutofit/>
          </a:bodyPr>
          <a:lstStyle/>
          <a:p>
            <a:pPr algn="ctr"/>
            <a:r>
              <a:rPr lang="en-GB" dirty="0">
                <a:solidFill>
                  <a:schemeClr val="accent2">
                    <a:lumMod val="50000"/>
                  </a:schemeClr>
                </a:solidFill>
              </a:rPr>
              <a:t>Little </a:t>
            </a:r>
            <a:r>
              <a:rPr lang="en-GB" dirty="0" err="1">
                <a:solidFill>
                  <a:schemeClr val="accent2">
                    <a:lumMod val="50000"/>
                  </a:schemeClr>
                </a:solidFill>
              </a:rPr>
              <a:t>Wandle</a:t>
            </a:r>
            <a:r>
              <a:rPr lang="en-GB" dirty="0">
                <a:solidFill>
                  <a:schemeClr val="accent2">
                    <a:lumMod val="50000"/>
                  </a:schemeClr>
                </a:solidFill>
              </a:rPr>
              <a:t> Letters and Sounds Revised</a:t>
            </a:r>
            <a:br>
              <a:rPr lang="en-GB" dirty="0">
                <a:solidFill>
                  <a:schemeClr val="accent2">
                    <a:lumMod val="50000"/>
                  </a:schemeClr>
                </a:solidFill>
              </a:rPr>
            </a:br>
            <a:r>
              <a:rPr lang="en-GB" dirty="0" smtClean="0">
                <a:solidFill>
                  <a:schemeClr val="accent2">
                    <a:lumMod val="50000"/>
                  </a:schemeClr>
                </a:solidFill>
              </a:rPr>
              <a:t>Phonics &amp; Reading</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18" y="70556"/>
            <a:ext cx="810395" cy="831272"/>
          </a:xfrm>
          <a:prstGeom prst="rect">
            <a:avLst/>
          </a:prstGeom>
        </p:spPr>
      </p:pic>
      <p:pic>
        <p:nvPicPr>
          <p:cNvPr id="1026" name="Picture 2" descr="Any Questions&quot; Images – Browse 269 Stock Photos, Vectors, and Video | Adobe  Stock"/>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68015" y="2170439"/>
            <a:ext cx="8823963" cy="3291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5522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155</TotalTime>
  <Words>446</Words>
  <Application>Microsoft Office PowerPoint</Application>
  <PresentationFormat>Widescreen</PresentationFormat>
  <Paragraphs>35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Trebuchet MS</vt:lpstr>
      <vt:lpstr>Wingdings 3</vt:lpstr>
      <vt:lpstr>Facet</vt:lpstr>
      <vt:lpstr>Water Mill Primary School  Phonics &amp; Reading  Parent Meeting</vt:lpstr>
      <vt:lpstr>Little Wandle Letters and Sounds Revised Phonics</vt:lpstr>
      <vt:lpstr>Little Wandle Letters and Sounds Revised Phonics</vt:lpstr>
      <vt:lpstr>Little Wandle Letters and Sounds Revised Phonics</vt:lpstr>
      <vt:lpstr>Little Wandle Letters and Sounds Revised Reading</vt:lpstr>
      <vt:lpstr>Little Wandle Letters and Sounds Revised Reading</vt:lpstr>
      <vt:lpstr>Little Wandle Letters and Sounds Revised Reading</vt:lpstr>
      <vt:lpstr>Little Wandle Letters and Sounds Revised Reading</vt:lpstr>
      <vt:lpstr>Little Wandle Letters and Sounds Revised Phonics &amp; Reading</vt:lpstr>
      <vt:lpstr>Little Wandle Letters and Sounds Revised Phonics &amp; Reading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Water Mill Primary School  Phonics &amp; Reading  Parent Meeting</dc:title>
  <dc:creator>Office 2016</dc:creator>
  <cp:lastModifiedBy>Office 2016</cp:lastModifiedBy>
  <cp:revision>7</cp:revision>
  <cp:lastPrinted>2022-03-29T13:19:21Z</cp:lastPrinted>
  <dcterms:created xsi:type="dcterms:W3CDTF">2022-03-29T10:48:04Z</dcterms:created>
  <dcterms:modified xsi:type="dcterms:W3CDTF">2022-05-12T10:29:23Z</dcterms:modified>
</cp:coreProperties>
</file>